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56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F38CA6-25DD-4E0F-A8D7-378722EEBE66}" type="datetimeFigureOut">
              <a:rPr lang="en-GB" smtClean="0"/>
              <a:t>21/03/2017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F6998C-9FC4-43F6-A34E-4D02ED5382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62269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F6998C-9FC4-43F6-A34E-4D02ED5382BC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24823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B53C7-3D58-4892-8974-7C7133DDF7D3}" type="datetimeFigureOut">
              <a:rPr lang="en-GB" smtClean="0"/>
              <a:t>21/03/2017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800EC-A3B6-4D8B-8658-EE7036A2386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B53C7-3D58-4892-8974-7C7133DDF7D3}" type="datetimeFigureOut">
              <a:rPr lang="en-GB" smtClean="0"/>
              <a:t>21/03/2017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800EC-A3B6-4D8B-8658-EE7036A2386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B53C7-3D58-4892-8974-7C7133DDF7D3}" type="datetimeFigureOut">
              <a:rPr lang="en-GB" smtClean="0"/>
              <a:t>21/03/2017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800EC-A3B6-4D8B-8658-EE7036A2386F}" type="slidenum">
              <a:rPr lang="en-GB" smtClean="0"/>
              <a:t>‹#›</a:t>
            </a:fld>
            <a:endParaRPr lang="en-GB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B53C7-3D58-4892-8974-7C7133DDF7D3}" type="datetimeFigureOut">
              <a:rPr lang="en-GB" smtClean="0"/>
              <a:t>21/03/2017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800EC-A3B6-4D8B-8658-EE7036A2386F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B53C7-3D58-4892-8974-7C7133DDF7D3}" type="datetimeFigureOut">
              <a:rPr lang="en-GB" smtClean="0"/>
              <a:t>21/03/2017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800EC-A3B6-4D8B-8658-EE7036A2386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B53C7-3D58-4892-8974-7C7133DDF7D3}" type="datetimeFigureOut">
              <a:rPr lang="en-GB" smtClean="0"/>
              <a:t>21/03/2017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800EC-A3B6-4D8B-8658-EE7036A2386F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B53C7-3D58-4892-8974-7C7133DDF7D3}" type="datetimeFigureOut">
              <a:rPr lang="en-GB" smtClean="0"/>
              <a:t>21/03/2017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800EC-A3B6-4D8B-8658-EE7036A2386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B53C7-3D58-4892-8974-7C7133DDF7D3}" type="datetimeFigureOut">
              <a:rPr lang="en-GB" smtClean="0"/>
              <a:t>21/03/2017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800EC-A3B6-4D8B-8658-EE7036A2386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B53C7-3D58-4892-8974-7C7133DDF7D3}" type="datetimeFigureOut">
              <a:rPr lang="en-GB" smtClean="0"/>
              <a:t>21/03/2017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800EC-A3B6-4D8B-8658-EE7036A2386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B53C7-3D58-4892-8974-7C7133DDF7D3}" type="datetimeFigureOut">
              <a:rPr lang="en-GB" smtClean="0"/>
              <a:t>21/03/2017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800EC-A3B6-4D8B-8658-EE7036A2386F}" type="slidenum">
              <a:rPr lang="en-GB" smtClean="0"/>
              <a:t>‹#›</a:t>
            </a:fld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B53C7-3D58-4892-8974-7C7133DDF7D3}" type="datetimeFigureOut">
              <a:rPr lang="en-GB" smtClean="0"/>
              <a:t>21/03/2017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800EC-A3B6-4D8B-8658-EE7036A2386F}" type="slidenum">
              <a:rPr lang="en-GB" smtClean="0"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C31B53C7-3D58-4892-8974-7C7133DDF7D3}" type="datetimeFigureOut">
              <a:rPr lang="en-GB" smtClean="0"/>
              <a:t>21/03/2017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9AF800EC-A3B6-4D8B-8658-EE7036A2386F}" type="slidenum">
              <a:rPr lang="en-GB" smtClean="0"/>
              <a:t>‹#›</a:t>
            </a:fld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coordinator@scottishwomensrightscentre.org.uk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Restorative Justice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/>
              <a:t>Katy Mathieson</a:t>
            </a:r>
          </a:p>
          <a:p>
            <a:r>
              <a:rPr lang="en-GB" dirty="0" smtClean="0"/>
              <a:t>Co-ordinator of the Scottish Women’s Rights Centre</a:t>
            </a:r>
          </a:p>
          <a:p>
            <a:r>
              <a:rPr lang="en-GB" dirty="0" smtClean="0"/>
              <a:t>Rape Crisis Scotland</a:t>
            </a:r>
          </a:p>
          <a:p>
            <a:endParaRPr lang="en-GB" dirty="0"/>
          </a:p>
          <a:p>
            <a:r>
              <a:rPr lang="en-GB" dirty="0" smtClean="0">
                <a:hlinkClick r:id="rId2"/>
              </a:rPr>
              <a:t>coordinator@scottishwomensrightscentre.org.uk</a:t>
            </a:r>
            <a:endParaRPr lang="en-GB" dirty="0" smtClean="0"/>
          </a:p>
          <a:p>
            <a:r>
              <a:rPr lang="en-GB" dirty="0" smtClean="0"/>
              <a:t>Tel: 0141 331 4183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6052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Whilst we agree RJ offers some survivors the possibility of some form of reconciliation, in our experience most survivors do not seek this</a:t>
            </a:r>
          </a:p>
          <a:p>
            <a:r>
              <a:rPr lang="en-GB" dirty="0" smtClean="0"/>
              <a:t>RJ for sexual abuse and child abuse survivors has unique considerations</a:t>
            </a:r>
          </a:p>
          <a:p>
            <a:r>
              <a:rPr lang="en-GB" dirty="0" smtClean="0"/>
              <a:t>Need to be absolutely clear of the potential risks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RCS perspective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409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>
              <a:buClr>
                <a:srgbClr val="31B6FD"/>
              </a:buClr>
            </a:pPr>
            <a:r>
              <a:rPr lang="en-GB" dirty="0" smtClean="0">
                <a:solidFill>
                  <a:srgbClr val="073E87"/>
                </a:solidFill>
              </a:rPr>
              <a:t>It is clear the criminal justice process fails survivors of sexual crimes: 2015-16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GB" dirty="0" smtClean="0">
                <a:latin typeface="Calibri"/>
                <a:ea typeface="Calibri"/>
                <a:cs typeface="Times New Roman"/>
              </a:rPr>
              <a:t>   Reported rapes:</a:t>
            </a:r>
            <a:r>
              <a:rPr lang="en-GB" dirty="0">
                <a:latin typeface="Calibri"/>
                <a:ea typeface="Calibri"/>
                <a:cs typeface="Times New Roman"/>
              </a:rPr>
              <a:t>	</a:t>
            </a:r>
            <a:r>
              <a:rPr lang="en-GB" dirty="0" smtClean="0">
                <a:latin typeface="Calibri"/>
                <a:ea typeface="Calibri"/>
                <a:cs typeface="Times New Roman"/>
              </a:rPr>
              <a:t>1,809</a:t>
            </a:r>
            <a:r>
              <a:rPr lang="en-GB" sz="2000" dirty="0" smtClean="0">
                <a:latin typeface="Calibri"/>
                <a:ea typeface="Calibri"/>
                <a:cs typeface="Times New Roman"/>
              </a:rPr>
              <a:t>         </a:t>
            </a:r>
            <a:r>
              <a:rPr lang="en-GB" dirty="0" smtClean="0">
                <a:latin typeface="Calibri"/>
                <a:ea typeface="Calibri"/>
                <a:cs typeface="Times New Roman"/>
              </a:rPr>
              <a:t>Prosecutions:216             Convictions:104</a:t>
            </a:r>
            <a:endParaRPr lang="en-GB" dirty="0" smtClean="0">
              <a:solidFill>
                <a:srgbClr val="073E87"/>
              </a:solidFill>
            </a:endParaRPr>
          </a:p>
          <a:p>
            <a:pPr lvl="0">
              <a:buClr>
                <a:srgbClr val="31B6FD"/>
              </a:buClr>
            </a:pPr>
            <a:r>
              <a:rPr lang="en-GB" dirty="0" smtClean="0">
                <a:solidFill>
                  <a:srgbClr val="073E87"/>
                </a:solidFill>
              </a:rPr>
              <a:t>It therefore remains essential that resources are channelled to address this</a:t>
            </a:r>
          </a:p>
          <a:p>
            <a:pPr lvl="0">
              <a:buClr>
                <a:srgbClr val="31B6FD"/>
              </a:buClr>
            </a:pPr>
            <a:r>
              <a:rPr lang="en-GB" dirty="0" smtClean="0">
                <a:solidFill>
                  <a:srgbClr val="073E87"/>
                </a:solidFill>
              </a:rPr>
              <a:t>RJ must be completely separate to the criminal justice process, it can not be an alternative to prosecution or impact on sentencing</a:t>
            </a:r>
          </a:p>
          <a:p>
            <a:pPr lvl="0">
              <a:buClr>
                <a:srgbClr val="31B6FD"/>
              </a:buClr>
            </a:pPr>
            <a:r>
              <a:rPr lang="en-GB" dirty="0" smtClean="0">
                <a:solidFill>
                  <a:srgbClr val="073E87"/>
                </a:solidFill>
              </a:rPr>
              <a:t>If there has been no conviction, how likely is a perpetrator to admit guilt and take responsibility?  If this is not going to happen, what is the point of the </a:t>
            </a:r>
            <a:r>
              <a:rPr lang="en-GB" smtClean="0">
                <a:solidFill>
                  <a:srgbClr val="073E87"/>
                </a:solidFill>
              </a:rPr>
              <a:t>RJ process? </a:t>
            </a:r>
            <a:endParaRPr lang="en-GB" dirty="0">
              <a:solidFill>
                <a:srgbClr val="073E87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Criminal Justice Response to SV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0482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Power and control</a:t>
            </a:r>
          </a:p>
          <a:p>
            <a:r>
              <a:rPr lang="en-GB" dirty="0" smtClean="0"/>
              <a:t>Theory </a:t>
            </a:r>
            <a:r>
              <a:rPr lang="en-GB" dirty="0" err="1" smtClean="0"/>
              <a:t>vs</a:t>
            </a:r>
            <a:r>
              <a:rPr lang="en-GB" dirty="0" smtClean="0"/>
              <a:t> practice</a:t>
            </a:r>
          </a:p>
          <a:p>
            <a:r>
              <a:rPr lang="en-GB" dirty="0" smtClean="0"/>
              <a:t>Who safeguards the process?</a:t>
            </a:r>
          </a:p>
          <a:p>
            <a:r>
              <a:rPr lang="en-GB" dirty="0" smtClean="0"/>
              <a:t>How do we ensure it is not an additional burden on the survivor?</a:t>
            </a:r>
          </a:p>
          <a:p>
            <a:r>
              <a:rPr lang="en-GB" dirty="0" smtClean="0"/>
              <a:t>What evidence is there that RJ has a reformative effect?</a:t>
            </a:r>
          </a:p>
          <a:p>
            <a:r>
              <a:rPr lang="en-GB" dirty="0" smtClean="0"/>
              <a:t>How do we ensure the process, particularly in relation to institutions, does not present an opportunity to negate responsibility?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Concerns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948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Clr>
                <a:srgbClr val="31B6FD"/>
              </a:buClr>
            </a:pPr>
            <a:r>
              <a:rPr lang="en-GB" sz="2200" dirty="0" smtClean="0">
                <a:solidFill>
                  <a:srgbClr val="073E87"/>
                </a:solidFill>
              </a:rPr>
              <a:t>98 </a:t>
            </a:r>
            <a:r>
              <a:rPr lang="en-GB" sz="2200" dirty="0">
                <a:solidFill>
                  <a:srgbClr val="073E87"/>
                </a:solidFill>
              </a:rPr>
              <a:t>in care abuse survivors, 15 undertook, 1 completed</a:t>
            </a:r>
          </a:p>
          <a:p>
            <a:pPr lvl="0">
              <a:buClr>
                <a:srgbClr val="31B6FD"/>
              </a:buClr>
            </a:pPr>
            <a:r>
              <a:rPr lang="en-GB" sz="2200" dirty="0" smtClean="0">
                <a:solidFill>
                  <a:srgbClr val="073E87"/>
                </a:solidFill>
              </a:rPr>
              <a:t>Described the process as: insensitive, uncaring, callous, coercive and secretive</a:t>
            </a:r>
          </a:p>
          <a:p>
            <a:pPr lvl="0">
              <a:buClr>
                <a:srgbClr val="31B6FD"/>
              </a:buClr>
            </a:pPr>
            <a:r>
              <a:rPr lang="en-GB" sz="2200" dirty="0" smtClean="0">
                <a:solidFill>
                  <a:srgbClr val="073E87"/>
                </a:solidFill>
              </a:rPr>
              <a:t>Described the facilitators as inexperienced, lacking knowledge of trauma and lacking transparency</a:t>
            </a:r>
          </a:p>
          <a:p>
            <a:pPr lvl="0">
              <a:buClr>
                <a:srgbClr val="31B6FD"/>
              </a:buClr>
            </a:pPr>
            <a:r>
              <a:rPr lang="en-GB" sz="2200" dirty="0" smtClean="0">
                <a:solidFill>
                  <a:srgbClr val="073E87"/>
                </a:solidFill>
              </a:rPr>
              <a:t>Created an action plan which was viewed as completely failing to meet the needs of child abuse survivors or contributing to a coherent, sustainable prevention policy</a:t>
            </a:r>
          </a:p>
          <a:p>
            <a:pPr lvl="0">
              <a:buClr>
                <a:srgbClr val="31B6FD"/>
              </a:buClr>
            </a:pPr>
            <a:r>
              <a:rPr lang="en-GB" sz="2200" dirty="0" smtClean="0">
                <a:solidFill>
                  <a:srgbClr val="073E87"/>
                </a:solidFill>
              </a:rPr>
              <a:t>Impact on survivors who undertook the process: </a:t>
            </a:r>
            <a:r>
              <a:rPr lang="en-GB" sz="2200" dirty="0">
                <a:solidFill>
                  <a:srgbClr val="073E87"/>
                </a:solidFill>
              </a:rPr>
              <a:t>hospitalisation, substance misuse, homelessness, extreme distress</a:t>
            </a:r>
          </a:p>
          <a:p>
            <a:pPr lvl="0">
              <a:buClr>
                <a:srgbClr val="31B6FD"/>
              </a:buClr>
            </a:pPr>
            <a:endParaRPr lang="en-GB" sz="2200" dirty="0" smtClean="0">
              <a:solidFill>
                <a:srgbClr val="073E87"/>
              </a:solidFill>
            </a:endParaRPr>
          </a:p>
          <a:p>
            <a:pPr lvl="0">
              <a:buClr>
                <a:srgbClr val="31B6FD"/>
              </a:buClr>
            </a:pPr>
            <a:endParaRPr lang="en-GB" sz="2200" dirty="0">
              <a:solidFill>
                <a:srgbClr val="073E87"/>
              </a:solidFill>
            </a:endParaRP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Survivors experience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80879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SHRC Framework – 15 years of work + on-going</a:t>
            </a:r>
          </a:p>
          <a:p>
            <a:r>
              <a:rPr lang="en-GB" dirty="0" smtClean="0"/>
              <a:t>Accountability &amp; acknowledgement</a:t>
            </a:r>
          </a:p>
          <a:p>
            <a:r>
              <a:rPr lang="en-GB" dirty="0" smtClean="0"/>
              <a:t>Support system</a:t>
            </a:r>
          </a:p>
          <a:p>
            <a:r>
              <a:rPr lang="en-GB" dirty="0" smtClean="0"/>
              <a:t>An unequivocal apology</a:t>
            </a:r>
          </a:p>
          <a:p>
            <a:r>
              <a:rPr lang="en-GB" dirty="0" smtClean="0"/>
              <a:t>Commemoration</a:t>
            </a:r>
          </a:p>
          <a:p>
            <a:r>
              <a:rPr lang="en-GB" dirty="0" smtClean="0"/>
              <a:t>Removal of the time bar</a:t>
            </a:r>
          </a:p>
          <a:p>
            <a:r>
              <a:rPr lang="en-GB" dirty="0" smtClean="0"/>
              <a:t>Redress – in civil and criminal courts</a:t>
            </a:r>
          </a:p>
          <a:p>
            <a:r>
              <a:rPr lang="en-GB" dirty="0" smtClean="0"/>
              <a:t>“an accumulation of the above could restore faith, healing and re-conciliation”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survivors wanted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1011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Civil damages</a:t>
            </a:r>
          </a:p>
          <a:p>
            <a:r>
              <a:rPr lang="en-GB" dirty="0" err="1" smtClean="0"/>
              <a:t>Goodwillie</a:t>
            </a:r>
            <a:r>
              <a:rPr lang="en-GB" dirty="0" smtClean="0"/>
              <a:t> case</a:t>
            </a:r>
          </a:p>
          <a:p>
            <a:r>
              <a:rPr lang="en-GB" dirty="0" smtClean="0"/>
              <a:t>Considerations: legal aid, </a:t>
            </a:r>
            <a:r>
              <a:rPr lang="en-GB" dirty="0">
                <a:latin typeface="Calibri"/>
                <a:ea typeface="Times New Roman"/>
                <a:cs typeface="Times New Roman"/>
              </a:rPr>
              <a:t>no guarantee of anonymity, lack of protections </a:t>
            </a:r>
            <a:endParaRPr lang="en-GB" dirty="0" smtClean="0">
              <a:latin typeface="Calibri"/>
              <a:ea typeface="Times New Roman"/>
              <a:cs typeface="Times New Roman"/>
            </a:endParaRPr>
          </a:p>
          <a:p>
            <a:r>
              <a:rPr lang="en-GB" dirty="0" smtClean="0">
                <a:latin typeface="Calibri"/>
                <a:cs typeface="Times New Roman"/>
              </a:rPr>
              <a:t>Denise Claire: </a:t>
            </a:r>
            <a:r>
              <a:rPr lang="en-GB" dirty="0"/>
              <a:t>“I have been let down by the justice system. They should be behind bars. The police pursued the case but the Crown Office decided not </a:t>
            </a:r>
            <a:r>
              <a:rPr lang="en-GB"/>
              <a:t>to </a:t>
            </a:r>
            <a:r>
              <a:rPr lang="en-GB" smtClean="0"/>
              <a:t>proceed.”</a:t>
            </a:r>
            <a:endParaRPr lang="en-GB" dirty="0" smtClean="0">
              <a:latin typeface="Calibri"/>
              <a:cs typeface="Times New Roman"/>
            </a:endParaRPr>
          </a:p>
          <a:p>
            <a:r>
              <a:rPr lang="en-GB" dirty="0"/>
              <a:t>“It was never about money. Truth doesn’t have a price. It was about exposing them for who they are.”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Other Options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38130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338</TotalTime>
  <Words>356</Words>
  <Application>Microsoft Office PowerPoint</Application>
  <PresentationFormat>On-screen Show (4:3)</PresentationFormat>
  <Paragraphs>47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Waveform</vt:lpstr>
      <vt:lpstr>Restorative Justice </vt:lpstr>
      <vt:lpstr>RCS perspective</vt:lpstr>
      <vt:lpstr>Criminal Justice Response to SV</vt:lpstr>
      <vt:lpstr>Concerns </vt:lpstr>
      <vt:lpstr>Survivors experience</vt:lpstr>
      <vt:lpstr>What survivors wanted</vt:lpstr>
      <vt:lpstr>Other Options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Restorative Justice</dc:title>
  <dc:creator>Katy Mathieson</dc:creator>
  <cp:lastModifiedBy>Katy Mathieson</cp:lastModifiedBy>
  <cp:revision>16</cp:revision>
  <dcterms:created xsi:type="dcterms:W3CDTF">2017-03-17T10:35:36Z</dcterms:created>
  <dcterms:modified xsi:type="dcterms:W3CDTF">2017-03-21T15:13:42Z</dcterms:modified>
</cp:coreProperties>
</file>